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70" r:id="rId6"/>
    <p:sldId id="261" r:id="rId7"/>
    <p:sldId id="262" r:id="rId8"/>
    <p:sldId id="272" r:id="rId9"/>
    <p:sldId id="263" r:id="rId10"/>
    <p:sldId id="264" r:id="rId11"/>
    <p:sldId id="265" r:id="rId12"/>
    <p:sldId id="266" r:id="rId13"/>
    <p:sldId id="268" r:id="rId14"/>
    <p:sldId id="271" r:id="rId15"/>
    <p:sldId id="269" r:id="rId16"/>
  </p:sldIdLst>
  <p:sldSz cx="12192000" cy="6858000"/>
  <p:notesSz cx="6858000" cy="9144000"/>
  <p:embeddedFontLst>
    <p:embeddedFont>
      <p:font typeface="DW임팩타민체" panose="020B0000000000000000" pitchFamily="50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72B2"/>
    <a:srgbClr val="21FF56"/>
    <a:srgbClr val="C98647"/>
    <a:srgbClr val="FF4F4F"/>
    <a:srgbClr val="7D4918"/>
    <a:srgbClr val="DEC4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17" autoAdjust="0"/>
    <p:restoredTop sz="96353" autoAdjust="0"/>
  </p:normalViewPr>
  <p:slideViewPr>
    <p:cSldViewPr snapToGrid="0">
      <p:cViewPr varScale="1">
        <p:scale>
          <a:sx n="110" d="100"/>
          <a:sy n="110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25.gif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3E330-546F-40F7-9B2D-3F9E6C10422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A9E54F-5F37-4549-84B7-C85E23CD96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5456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8287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279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76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B4BC9-0038-40B9-AAE8-68D03F43E31A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4A1D8-03A5-4C33-ACAD-707EA2C996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965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gi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e.steampowered.com/app/252490/Rust/?l=koreana" TargetMode="External"/><Relationship Id="rId2" Type="http://schemas.openxmlformats.org/officeDocument/2006/relationships/hyperlink" Target="https://www.youtube.com/watch?v=lheapd7bgLA&amp;t=522s&amp;ab_channel=Kurzgesagt%E2%80%93InaNutshel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ore.steampowered.com/app/4000/Garrys_Mod/?l=koreana" TargetMode="External"/><Relationship Id="rId5" Type="http://schemas.openxmlformats.org/officeDocument/2006/relationships/hyperlink" Target="https://store.steampowered.com/app/323190/Frostpunk/?l=koreana" TargetMode="External"/><Relationship Id="rId4" Type="http://schemas.openxmlformats.org/officeDocument/2006/relationships/hyperlink" Target="https://www.minecraft.net/ko-kr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94014" y="1902622"/>
            <a:ext cx="28039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마지막 달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90808" y="5001772"/>
            <a:ext cx="28103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2016182041 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조영환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2016182009 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김태현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2021182021 </a:t>
            </a:r>
            <a:r>
              <a:rPr lang="ko-KR" altLang="en-US" sz="24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양영현</a:t>
            </a:r>
            <a:endParaRPr lang="ko-KR" altLang="en-US" sz="2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934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직선 연결선 70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73" name="타원 72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76" name="타원 75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79" name="타원 78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88" name="타원 87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91" name="타원 90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94" name="타원 93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97" name="타원 96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99" name="직선 연결선 98"/>
          <p:cNvCxnSpPr>
            <a:stCxn id="85" idx="2"/>
          </p:cNvCxnSpPr>
          <p:nvPr/>
        </p:nvCxnSpPr>
        <p:spPr>
          <a:xfrm>
            <a:off x="6869446" y="554288"/>
            <a:ext cx="5322554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그룹 99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101" name="TextBox 100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102" name="타원 101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82" name="타원 81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85" name="타원 84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5597307" y="1656037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아이템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286131" y="2178050"/>
            <a:ext cx="2105063" cy="2937996"/>
            <a:chOff x="1385953" y="2057400"/>
            <a:chExt cx="2105063" cy="2937996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50" t="73180" r="40898" b="-1884"/>
            <a:stretch/>
          </p:blipFill>
          <p:spPr>
            <a:xfrm>
              <a:off x="1584409" y="2057400"/>
              <a:ext cx="1708150" cy="1968500"/>
            </a:xfrm>
            <a:prstGeom prst="rect">
              <a:avLst/>
            </a:prstGeom>
          </p:spPr>
        </p:pic>
        <p:sp>
          <p:nvSpPr>
            <p:cNvPr id="136" name="TextBox 135"/>
            <p:cNvSpPr txBox="1"/>
            <p:nvPr/>
          </p:nvSpPr>
          <p:spPr>
            <a:xfrm>
              <a:off x="1385953" y="4025900"/>
              <a:ext cx="2105063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식재료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소비재를 제작하기 위한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기초 아이템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126711" y="2441575"/>
            <a:ext cx="1768433" cy="2674471"/>
            <a:chOff x="4138029" y="2320925"/>
            <a:chExt cx="1768433" cy="2674471"/>
          </a:xfrm>
        </p:grpSpPr>
        <p:pic>
          <p:nvPicPr>
            <p:cNvPr id="113" name="그림 11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611" r="81283" b="55371"/>
            <a:stretch/>
          </p:blipFill>
          <p:spPr>
            <a:xfrm>
              <a:off x="4191916" y="2320925"/>
              <a:ext cx="1660658" cy="1441450"/>
            </a:xfrm>
            <a:prstGeom prst="rect">
              <a:avLst/>
            </a:prstGeom>
          </p:spPr>
        </p:pic>
        <p:sp>
          <p:nvSpPr>
            <p:cNvPr id="140" name="TextBox 139"/>
            <p:cNvSpPr txBox="1"/>
            <p:nvPr/>
          </p:nvSpPr>
          <p:spPr>
            <a:xfrm>
              <a:off x="4138029" y="4025900"/>
              <a:ext cx="1768433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원자재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필드에서 수집할 수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있는 아이템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6487702" y="2413000"/>
            <a:ext cx="1657083" cy="2703046"/>
            <a:chOff x="6394069" y="2292350"/>
            <a:chExt cx="1657083" cy="2703046"/>
          </a:xfrm>
        </p:grpSpPr>
        <p:pic>
          <p:nvPicPr>
            <p:cNvPr id="134" name="그림 13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762" r="81323" b="2386"/>
            <a:stretch/>
          </p:blipFill>
          <p:spPr>
            <a:xfrm>
              <a:off x="6394069" y="2292350"/>
              <a:ext cx="1657083" cy="1498599"/>
            </a:xfrm>
            <a:prstGeom prst="rect">
              <a:avLst/>
            </a:prstGeom>
          </p:spPr>
        </p:pic>
        <p:sp>
          <p:nvSpPr>
            <p:cNvPr id="141" name="TextBox 140"/>
            <p:cNvSpPr txBox="1"/>
            <p:nvPr/>
          </p:nvSpPr>
          <p:spPr>
            <a:xfrm>
              <a:off x="6469039" y="4025900"/>
              <a:ext cx="1507144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건축재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건물을 제작하기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위한 아이템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8800807" y="2492374"/>
            <a:ext cx="2105063" cy="2377451"/>
            <a:chOff x="8367229" y="2371724"/>
            <a:chExt cx="2105063" cy="2377451"/>
          </a:xfrm>
        </p:grpSpPr>
        <p:pic>
          <p:nvPicPr>
            <p:cNvPr id="130" name="그림 12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1110" r="81323" b="29353"/>
            <a:stretch/>
          </p:blipFill>
          <p:spPr>
            <a:xfrm>
              <a:off x="8592646" y="2371724"/>
              <a:ext cx="1657083" cy="1339850"/>
            </a:xfrm>
            <a:prstGeom prst="rect">
              <a:avLst/>
            </a:prstGeom>
          </p:spPr>
        </p:pic>
        <p:sp>
          <p:nvSpPr>
            <p:cNvPr id="142" name="TextBox 141"/>
            <p:cNvSpPr txBox="1"/>
            <p:nvPr/>
          </p:nvSpPr>
          <p:spPr>
            <a:xfrm>
              <a:off x="8367229" y="4025900"/>
              <a:ext cx="2105063" cy="723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연료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건물을 가동시킬 아이템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</p:grpSp>
      <p:pic>
        <p:nvPicPr>
          <p:cNvPr id="5" name="그림 4" descr="그래픽, 상징, 폰트, 디자인이(가) 표시된 사진&#10;&#10;자동 생성된 설명">
            <a:extLst>
              <a:ext uri="{FF2B5EF4-FFF2-40B4-BE49-F238E27FC236}">
                <a16:creationId xmlns:a16="http://schemas.microsoft.com/office/drawing/2014/main" id="{BB398E84-9379-5CDB-F2BF-4717FB2A2F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825" y="682473"/>
            <a:ext cx="1656000" cy="1656000"/>
          </a:xfrm>
          <a:prstGeom prst="rect">
            <a:avLst/>
          </a:prstGeom>
        </p:spPr>
      </p:pic>
      <p:pic>
        <p:nvPicPr>
          <p:cNvPr id="10" name="그림 9" descr="클립아트, 그래픽, 그래픽 디자인, 창의성이(가) 표시된 사진&#10;&#10;자동 생성된 설명">
            <a:extLst>
              <a:ext uri="{FF2B5EF4-FFF2-40B4-BE49-F238E27FC236}">
                <a16:creationId xmlns:a16="http://schemas.microsoft.com/office/drawing/2014/main" id="{8D2D119D-D798-8287-85BD-B49C6D1061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1546" y="615603"/>
            <a:ext cx="1656000" cy="1656000"/>
          </a:xfrm>
          <a:prstGeom prst="rect">
            <a:avLst/>
          </a:prstGeom>
        </p:spPr>
      </p:pic>
      <p:pic>
        <p:nvPicPr>
          <p:cNvPr id="13" name="그림 12" descr="그래픽, 그래픽 디자인, 상징, 클립아트이(가) 표시된 사진&#10;&#10;자동 생성된 설명">
            <a:extLst>
              <a:ext uri="{FF2B5EF4-FFF2-40B4-BE49-F238E27FC236}">
                <a16:creationId xmlns:a16="http://schemas.microsoft.com/office/drawing/2014/main" id="{5E665A00-ECA2-F77E-4B48-9DFFD13B348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164" y="608883"/>
            <a:ext cx="1656000" cy="1656000"/>
          </a:xfrm>
          <a:prstGeom prst="rect">
            <a:avLst/>
          </a:prstGeom>
        </p:spPr>
      </p:pic>
      <p:pic>
        <p:nvPicPr>
          <p:cNvPr id="15" name="그림 14" descr="예술, 디자인이(가) 표시된 사진&#10;&#10;자동 생성된 설명">
            <a:extLst>
              <a:ext uri="{FF2B5EF4-FFF2-40B4-BE49-F238E27FC236}">
                <a16:creationId xmlns:a16="http://schemas.microsoft.com/office/drawing/2014/main" id="{04894E2B-BB80-25FC-A163-F0337BAED34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092" y="608883"/>
            <a:ext cx="1656000" cy="16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957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직선 연결선 70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73" name="타원 72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76" name="타원 75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79" name="타원 78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88" name="타원 87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91" name="타원 90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94" name="타원 93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97" name="타원 96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99" name="직선 연결선 98"/>
          <p:cNvCxnSpPr>
            <a:stCxn id="85" idx="2"/>
          </p:cNvCxnSpPr>
          <p:nvPr/>
        </p:nvCxnSpPr>
        <p:spPr>
          <a:xfrm>
            <a:off x="6869446" y="554288"/>
            <a:ext cx="5322554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그룹 99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101" name="TextBox 100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102" name="타원 101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82" name="타원 81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85" name="타원 84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4838284" y="1126643"/>
            <a:ext cx="2515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타 게임과의 차별성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515385" y="2367079"/>
            <a:ext cx="2803973" cy="1616300"/>
            <a:chOff x="4694014" y="2436022"/>
            <a:chExt cx="2803973" cy="1616300"/>
          </a:xfrm>
        </p:grpSpPr>
        <p:sp>
          <p:nvSpPr>
            <p:cNvPr id="49" name="TextBox 48"/>
            <p:cNvSpPr txBox="1"/>
            <p:nvPr/>
          </p:nvSpPr>
          <p:spPr>
            <a:xfrm>
              <a:off x="4694014" y="2436022"/>
              <a:ext cx="280397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5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마지막 달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747283" y="3467547"/>
              <a:ext cx="69743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VS</a:t>
              </a:r>
              <a:endParaRPr lang="ko-KR" altLang="en-US" sz="3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649E42B-BDB7-F9AC-6F1D-B6CD4DFC26A6}"/>
              </a:ext>
            </a:extLst>
          </p:cNvPr>
          <p:cNvSpPr txBox="1"/>
          <p:nvPr/>
        </p:nvSpPr>
        <p:spPr>
          <a:xfrm>
            <a:off x="6458986" y="2526334"/>
            <a:ext cx="36314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소비재 목표량을 통해 자원 생산이 요구된다</a:t>
            </a:r>
            <a:endParaRPr lang="en-US" altLang="ko-KR" sz="2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주기에 따라 기지건설과 자원 수집이 분리됨</a:t>
            </a:r>
          </a:p>
        </p:txBody>
      </p:sp>
      <p:pic>
        <p:nvPicPr>
          <p:cNvPr id="8" name="그림 7" descr="텍스트, 스크린샷, 폰트, 라이선스이(가) 표시된 사진&#10;&#10;자동 생성된 설명">
            <a:extLst>
              <a:ext uri="{FF2B5EF4-FFF2-40B4-BE49-F238E27FC236}">
                <a16:creationId xmlns:a16="http://schemas.microsoft.com/office/drawing/2014/main" id="{0A1CBF2B-E938-002F-5C7B-D66931CC0F8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420" y="3994947"/>
            <a:ext cx="3266088" cy="64015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7E0D931-0139-64A0-0123-1EBBBB9EC9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159" y="4776718"/>
            <a:ext cx="3057801" cy="498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8531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직선 연결선 70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73" name="타원 72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76" name="타원 75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79" name="타원 78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88" name="타원 87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91" name="타원 90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94" name="타원 93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97" name="타원 96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99" name="직선 연결선 98"/>
          <p:cNvCxnSpPr>
            <a:stCxn id="85" idx="2"/>
          </p:cNvCxnSpPr>
          <p:nvPr/>
        </p:nvCxnSpPr>
        <p:spPr>
          <a:xfrm>
            <a:off x="6869446" y="554288"/>
            <a:ext cx="5322554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그룹 99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101" name="TextBox 100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102" name="타원 101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82" name="타원 81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85" name="타원 84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5402541" y="1021037"/>
            <a:ext cx="1386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연구 목표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531289" y="1482245"/>
            <a:ext cx="912942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밀물과 썰물에 따른 시간적 분리와 그로 인한 공간적 분리가 생기는 게임 개발</a:t>
            </a:r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시간에 따라 강해지는 난관을 극복하기 위해 자동화 기지를 설계 하고 활용하는 게임 개발</a:t>
            </a:r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ko-KR" altLang="en-US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쉐이더</a:t>
            </a:r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코드를 이용한 </a:t>
            </a:r>
            <a:r>
              <a:rPr lang="ko-KR" altLang="en-US" sz="20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백터</a:t>
            </a:r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아트 스타일의 파도 구현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5B2A97-C3CB-3386-686E-4FDDA9B77282}"/>
              </a:ext>
            </a:extLst>
          </p:cNvPr>
          <p:cNvSpPr txBox="1"/>
          <p:nvPr/>
        </p:nvSpPr>
        <p:spPr>
          <a:xfrm>
            <a:off x="4985172" y="3429000"/>
            <a:ext cx="1620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기술적 요소</a:t>
            </a:r>
          </a:p>
        </p:txBody>
      </p:sp>
      <p:pic>
        <p:nvPicPr>
          <p:cNvPr id="3" name="Picture 2" descr="스크린샷, 실내, 우주선, 교통이(가) 표시된 사진&#10;&#10;자동 생성된 설명">
            <a:extLst>
              <a:ext uri="{FF2B5EF4-FFF2-40B4-BE49-F238E27FC236}">
                <a16:creationId xmlns:a16="http://schemas.microsoft.com/office/drawing/2014/main" id="{4CAA934A-BAFE-B9C3-2AA2-9CE98A37580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8527" y="4041044"/>
            <a:ext cx="2916011" cy="164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C44D89DB-D5C8-0F0E-0D6B-950CCD30A6D1}"/>
              </a:ext>
            </a:extLst>
          </p:cNvPr>
          <p:cNvGrpSpPr/>
          <p:nvPr/>
        </p:nvGrpSpPr>
        <p:grpSpPr>
          <a:xfrm>
            <a:off x="4342478" y="4041045"/>
            <a:ext cx="2906345" cy="2041595"/>
            <a:chOff x="4368234" y="4262116"/>
            <a:chExt cx="2906345" cy="2041595"/>
          </a:xfrm>
        </p:grpSpPr>
        <p:pic>
          <p:nvPicPr>
            <p:cNvPr id="4" name="Picture 4" descr="직사각형, 사각형, 건물, 창문이(가) 표시된 사진&#10;&#10;자동 생성된 설명">
              <a:extLst>
                <a:ext uri="{FF2B5EF4-FFF2-40B4-BE49-F238E27FC236}">
                  <a16:creationId xmlns:a16="http://schemas.microsoft.com/office/drawing/2014/main" id="{81491628-C4CF-A21A-1D89-F76913B5AAF2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68234" y="4262116"/>
              <a:ext cx="2906345" cy="16722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5CE680F-08C7-C76E-F8E9-A9F03B1A8CF5}"/>
                </a:ext>
              </a:extLst>
            </p:cNvPr>
            <p:cNvSpPr txBox="1"/>
            <p:nvPr/>
          </p:nvSpPr>
          <p:spPr>
            <a:xfrm>
              <a:off x="4986083" y="5934379"/>
              <a:ext cx="16706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페이크 인테리어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91C609F-CCE5-A7A1-33F5-9981752FD842}"/>
              </a:ext>
            </a:extLst>
          </p:cNvPr>
          <p:cNvGrpSpPr/>
          <p:nvPr/>
        </p:nvGrpSpPr>
        <p:grpSpPr>
          <a:xfrm>
            <a:off x="7476763" y="4041043"/>
            <a:ext cx="2916010" cy="2041597"/>
            <a:chOff x="7502519" y="4262114"/>
            <a:chExt cx="2916010" cy="2041597"/>
          </a:xfrm>
        </p:grpSpPr>
        <p:pic>
          <p:nvPicPr>
            <p:cNvPr id="6" name="Picture 6" descr="세계, 지도, 텍스트이(가) 표시된 사진&#10;&#10;자동 생성된 설명">
              <a:extLst>
                <a:ext uri="{FF2B5EF4-FFF2-40B4-BE49-F238E27FC236}">
                  <a16:creationId xmlns:a16="http://schemas.microsoft.com/office/drawing/2014/main" id="{471BEAAC-9A81-DDFC-7FED-C74D5C5C4BDA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02519" y="4262114"/>
              <a:ext cx="2916010" cy="16722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AAEC0C8-DF71-79BB-4D98-3914CC012E66}"/>
                </a:ext>
              </a:extLst>
            </p:cNvPr>
            <p:cNvSpPr txBox="1"/>
            <p:nvPr/>
          </p:nvSpPr>
          <p:spPr>
            <a:xfrm>
              <a:off x="8142576" y="5934379"/>
              <a:ext cx="1731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절차적 생성 기법</a:t>
              </a:r>
              <a:endParaRPr lang="en-US" altLang="ko-KR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7C2E701-9322-9216-7D5B-63A15F33A4ED}"/>
              </a:ext>
            </a:extLst>
          </p:cNvPr>
          <p:cNvSpPr txBox="1"/>
          <p:nvPr/>
        </p:nvSpPr>
        <p:spPr>
          <a:xfrm>
            <a:off x="1556716" y="5713308"/>
            <a:ext cx="219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주기 변화의 파도 구현</a:t>
            </a:r>
            <a:endParaRPr lang="en-US" altLang="ko-KR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5250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직선 연결선 70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73" name="타원 72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76" name="타원 75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79" name="타원 78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88" name="타원 87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91" name="타원 90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94" name="타원 93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97" name="타원 96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99" name="직선 연결선 98"/>
          <p:cNvCxnSpPr>
            <a:stCxn id="85" idx="2"/>
          </p:cNvCxnSpPr>
          <p:nvPr/>
        </p:nvCxnSpPr>
        <p:spPr>
          <a:xfrm>
            <a:off x="6869446" y="554288"/>
            <a:ext cx="5322554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그룹 99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101" name="TextBox 100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102" name="타원 101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82" name="타원 81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85" name="타원 84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4787794" y="1678935"/>
            <a:ext cx="2616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수강 과목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개발환경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2455865" y="2565000"/>
            <a:ext cx="186942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조영환</a:t>
            </a:r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 인터페이스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데이터베이스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게임엔진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네트워크 프로그래밍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342428" y="2565000"/>
            <a:ext cx="15071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김태현</a:t>
            </a:r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 인터페이스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데이터베이스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게임엔진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3D </a:t>
            </a:r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모델링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852285" y="2565000"/>
            <a:ext cx="15071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양영현</a:t>
            </a:r>
            <a:endParaRPr lang="en-US" altLang="ko-KR" sz="20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3D </a:t>
            </a:r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모델링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3D </a:t>
            </a:r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애니메이션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기획</a:t>
            </a:r>
            <a:endParaRPr lang="en-US" altLang="ko-KR" sz="16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 인터페이스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2120914" y="4481934"/>
            <a:ext cx="7950173" cy="915885"/>
            <a:chOff x="1266827" y="4913734"/>
            <a:chExt cx="7950173" cy="915885"/>
          </a:xfrm>
        </p:grpSpPr>
        <p:pic>
          <p:nvPicPr>
            <p:cNvPr id="10242" name="Picture 2" descr="Visual Studio - Wikipedia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66827" y="4964854"/>
              <a:ext cx="813646" cy="8136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4" name="Picture 4" descr="깃허브 - 위키백과, 우리 모두의 백과사전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47248" y="4913734"/>
              <a:ext cx="887056" cy="9158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6" name="Picture 6" descr="Unity | Facebook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01079" y="4921237"/>
              <a:ext cx="908382" cy="9083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8" name="Picture 8" descr="어도비 일러스트레이터 - 위키백과, 우리 모두의 백과사전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1393" y="4943945"/>
              <a:ext cx="908382" cy="8856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50" name="Picture 10" descr="오토데스크] 3D 모델링 및 렌더링을 위한 오토데스크 3Ds MAX 2021 신기능 안내 : 네이버 블로그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26550" y="4919196"/>
              <a:ext cx="910422" cy="9104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52" name="Picture 12" descr="https://lh7-us.googleusercontent.com/T1EFCdF3bE8hIkUvI8p-I39OWDTdnXZmlNGI5-vMmNGf2RFz5qD2PeBSfq2_XQOUiYF4DiBDMZZO4HWqdrj6KtNothBWVh6HfJEWUQ_jRqfwfEGHIreyEeVNrYBveUDf-VzXAZt2SOeU_KuszmErcQ=s2048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03750" y="4921236"/>
              <a:ext cx="1013250" cy="908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6236" y="4943707"/>
              <a:ext cx="908382" cy="8859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2555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0E2623-770C-3ACB-56A5-CE62B3AFBBB3}"/>
              </a:ext>
            </a:extLst>
          </p:cNvPr>
          <p:cNvSpPr txBox="1"/>
          <p:nvPr/>
        </p:nvSpPr>
        <p:spPr>
          <a:xfrm>
            <a:off x="5732758" y="930380"/>
            <a:ext cx="726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일정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3D9B103-D0E1-34A3-94B0-55178E36D1B3}"/>
              </a:ext>
            </a:extLst>
          </p:cNvPr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94DA3F5B-0414-99F5-C6DE-3F1268F131F1}"/>
              </a:ext>
            </a:extLst>
          </p:cNvPr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861557E-484C-7240-30A4-C0EE5AF3449F}"/>
                </a:ext>
              </a:extLst>
            </p:cNvPr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4442B4-7FCF-745C-4ABB-0BB1F82B33F7}"/>
                </a:ext>
              </a:extLst>
            </p:cNvPr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9ADE494-4E36-E1F0-1760-5432B3B95316}"/>
              </a:ext>
            </a:extLst>
          </p:cNvPr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9F1006F6-B0C5-219B-2A36-6E4722AF7BBE}"/>
                </a:ext>
              </a:extLst>
            </p:cNvPr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3248C7-A99D-62AC-E8C1-F6815CBB98DB}"/>
                </a:ext>
              </a:extLst>
            </p:cNvPr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44E38B2-CF97-8ABF-8217-6741AF301EE3}"/>
              </a:ext>
            </a:extLst>
          </p:cNvPr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C7F0B04-06A1-5D81-11C4-D360B66F18D0}"/>
                </a:ext>
              </a:extLst>
            </p:cNvPr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5444B0-F9D5-B64F-B0C5-F7C2E5253C89}"/>
                </a:ext>
              </a:extLst>
            </p:cNvPr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2CB63A4-AF0A-EE5F-D14C-FD6B3A33642A}"/>
              </a:ext>
            </a:extLst>
          </p:cNvPr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3E409CF7-D562-9BCF-43A4-B3BDEB2C8F1D}"/>
                </a:ext>
              </a:extLst>
            </p:cNvPr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9F1EBFF-FD4F-93AE-F824-308A36EAD52C}"/>
                </a:ext>
              </a:extLst>
            </p:cNvPr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58D921D-9EAC-48B5-7B9B-433A95A7E10C}"/>
              </a:ext>
            </a:extLst>
          </p:cNvPr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C612C521-A019-1CE0-3BF9-80E535E567D3}"/>
                </a:ext>
              </a:extLst>
            </p:cNvPr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E734FB7-8ACE-8F4D-83D9-92F39E6398BB}"/>
                </a:ext>
              </a:extLst>
            </p:cNvPr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19C899D-98E9-C7F0-6728-6C7BB794B9FE}"/>
              </a:ext>
            </a:extLst>
          </p:cNvPr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EE6E1E4-01DE-6EB4-C83A-BE5B09BD34F8}"/>
                </a:ext>
              </a:extLst>
            </p:cNvPr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8C7E147-8028-BDFB-9D82-CF789C9D279E}"/>
                </a:ext>
              </a:extLst>
            </p:cNvPr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5C84133-177C-6722-8836-A8A149C03A48}"/>
              </a:ext>
            </a:extLst>
          </p:cNvPr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0A7A62F1-A4EA-19CB-6F55-A36F68121633}"/>
                </a:ext>
              </a:extLst>
            </p:cNvPr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1478E93-481A-218C-1CB2-1625D2372344}"/>
                </a:ext>
              </a:extLst>
            </p:cNvPr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E96CD088-EFE4-3737-4390-32903816F678}"/>
              </a:ext>
            </a:extLst>
          </p:cNvPr>
          <p:cNvCxnSpPr>
            <a:stCxn id="34" idx="2"/>
          </p:cNvCxnSpPr>
          <p:nvPr/>
        </p:nvCxnSpPr>
        <p:spPr>
          <a:xfrm>
            <a:off x="6869446" y="554288"/>
            <a:ext cx="5322554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EFE63B25-4DAF-10E8-488B-5442DDF0E32D}"/>
              </a:ext>
            </a:extLst>
          </p:cNvPr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21B7086-B682-D8C2-E77F-1A9B4E6DB708}"/>
                </a:ext>
              </a:extLst>
            </p:cNvPr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422D5C8-A014-958D-B398-A2BF3061A39A}"/>
                </a:ext>
              </a:extLst>
            </p:cNvPr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18804033-EFC7-3AB4-B089-7725762CB4A8}"/>
              </a:ext>
            </a:extLst>
          </p:cNvPr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8BB9003-5AC6-AC96-EE33-6298C0E1DD1A}"/>
                </a:ext>
              </a:extLst>
            </p:cNvPr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61AE884-A3C9-B1F6-B6AB-6798D44BDAFE}"/>
                </a:ext>
              </a:extLst>
            </p:cNvPr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02E605D-0688-4FF1-F0F1-3777E3BAA38E}"/>
              </a:ext>
            </a:extLst>
          </p:cNvPr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D637BE9-4149-56C8-8E62-3DF227DB7D5F}"/>
                </a:ext>
              </a:extLst>
            </p:cNvPr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71ACC0D-4552-FF8E-E619-8AE92D86F568}"/>
                </a:ext>
              </a:extLst>
            </p:cNvPr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860F3D77-BE47-7BBF-B693-A1066B430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633" y="1592057"/>
            <a:ext cx="7602733" cy="471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726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직선 연결선 70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73" name="타원 72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76" name="타원 75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79" name="타원 78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88" name="타원 87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91" name="타원 90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94" name="타원 93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97" name="타원 96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99" name="직선 연결선 98"/>
          <p:cNvCxnSpPr>
            <a:stCxn id="85" idx="2"/>
          </p:cNvCxnSpPr>
          <p:nvPr/>
        </p:nvCxnSpPr>
        <p:spPr>
          <a:xfrm>
            <a:off x="6869446" y="554288"/>
            <a:ext cx="5322554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그룹 99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101" name="TextBox 100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102" name="타원 101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82" name="타원 81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85" name="타원 84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5461857" y="1520185"/>
            <a:ext cx="1268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참고문헌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596509" y="2142485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참고자료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850631" y="2550232"/>
            <a:ext cx="24939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2"/>
              </a:rPr>
              <a:t>Kurzgesagt</a:t>
            </a:r>
            <a:r>
              <a:rPr lang="en-US" altLang="ko-KR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2"/>
              </a:rPr>
              <a:t> (</a:t>
            </a:r>
            <a:r>
              <a:rPr lang="en-US" altLang="ko-KR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2"/>
              </a:rPr>
              <a:t>youtube</a:t>
            </a:r>
            <a:r>
              <a:rPr lang="en-US" altLang="ko-KR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2"/>
              </a:rPr>
              <a:t>)</a:t>
            </a:r>
            <a:endParaRPr lang="en-US" altLang="ko-KR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Minecraft</a:t>
            </a:r>
            <a:endParaRPr lang="ko-KR" altLang="en-US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596509" y="3380093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참고게임</a:t>
            </a:r>
            <a:endParaRPr lang="ko-KR" altLang="en-US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565780" y="3787840"/>
            <a:ext cx="30636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3"/>
              </a:rPr>
              <a:t>Rust (Steam)</a:t>
            </a:r>
            <a:r>
              <a:rPr lang="en-US" altLang="ko-KR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</a:t>
            </a:r>
            <a:r>
              <a:rPr lang="ko-KR" altLang="en-US" dirty="0" err="1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성큰랜드</a:t>
            </a:r>
            <a:r>
              <a:rPr lang="en-US" altLang="ko-KR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(</a:t>
            </a:r>
            <a:r>
              <a:rPr lang="ko-KR" altLang="en-US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수정</a:t>
            </a:r>
            <a:r>
              <a:rPr lang="en-US" altLang="ko-KR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)</a:t>
            </a:r>
          </a:p>
          <a:p>
            <a:pPr algn="ctr"/>
            <a:r>
              <a:rPr lang="en-US" altLang="ko-KR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4"/>
              </a:rPr>
              <a:t>Minecraft (Homepage)</a:t>
            </a:r>
            <a:endParaRPr lang="en-US" altLang="ko-KR" dirty="0">
              <a:solidFill>
                <a:srgbClr val="FFC000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dirty="0" err="1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5"/>
              </a:rPr>
              <a:t>Frostpunk</a:t>
            </a:r>
            <a:r>
              <a:rPr lang="en-US" altLang="ko-KR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5"/>
              </a:rPr>
              <a:t> (Steam)</a:t>
            </a:r>
            <a:endParaRPr lang="en-US" altLang="ko-KR" dirty="0">
              <a:solidFill>
                <a:srgbClr val="FFC000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  <a:hlinkClick r:id="rId6"/>
              </a:rPr>
              <a:t>Garry’s mod (Steam)</a:t>
            </a:r>
            <a:endParaRPr lang="ko-KR" altLang="en-US" dirty="0">
              <a:solidFill>
                <a:srgbClr val="FFC000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1259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98108" y="261712"/>
            <a:ext cx="995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목차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0" y="2890391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234675" y="2435434"/>
            <a:ext cx="1080745" cy="528548"/>
            <a:chOff x="234675" y="2435434"/>
            <a:chExt cx="1080745" cy="528548"/>
          </a:xfrm>
        </p:grpSpPr>
        <p:sp>
          <p:nvSpPr>
            <p:cNvPr id="5" name="타원 4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34675" y="2435434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429909" y="2435434"/>
            <a:ext cx="1080745" cy="528548"/>
            <a:chOff x="1352163" y="2435434"/>
            <a:chExt cx="1080745" cy="528548"/>
          </a:xfrm>
        </p:grpSpPr>
        <p:sp>
          <p:nvSpPr>
            <p:cNvPr id="7" name="타원 6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352163" y="2435434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2625143" y="2435434"/>
            <a:ext cx="1080745" cy="528548"/>
            <a:chOff x="2469651" y="2435434"/>
            <a:chExt cx="1080745" cy="528548"/>
          </a:xfrm>
        </p:grpSpPr>
        <p:sp>
          <p:nvSpPr>
            <p:cNvPr id="9" name="타원 8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69651" y="2435434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3820377" y="2435434"/>
            <a:ext cx="1080745" cy="528548"/>
            <a:chOff x="3654465" y="2435434"/>
            <a:chExt cx="1080745" cy="528548"/>
          </a:xfrm>
        </p:grpSpPr>
        <p:sp>
          <p:nvSpPr>
            <p:cNvPr id="11" name="타원 10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654465" y="2435434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753046" y="2963982"/>
            <a:ext cx="121539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게임월드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바이옴</a:t>
            </a:r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시스템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건물 디자인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플레이어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5015611" y="2435434"/>
            <a:ext cx="1205779" cy="528548"/>
            <a:chOff x="4839278" y="2435434"/>
            <a:chExt cx="1205779" cy="528548"/>
          </a:xfrm>
        </p:grpSpPr>
        <p:sp>
          <p:nvSpPr>
            <p:cNvPr id="15" name="타원 14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839278" y="2435434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093350" y="2995721"/>
            <a:ext cx="105028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사이클 전환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밀물</a:t>
            </a:r>
            <a:r>
              <a:rPr lang="en-US" altLang="ko-KR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썰물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폭풍전야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최후의 시련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탐사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grpSp>
        <p:nvGrpSpPr>
          <p:cNvPr id="29" name="그룹 28"/>
          <p:cNvGrpSpPr/>
          <p:nvPr/>
        </p:nvGrpSpPr>
        <p:grpSpPr>
          <a:xfrm>
            <a:off x="6335879" y="2435434"/>
            <a:ext cx="848310" cy="528548"/>
            <a:chOff x="6307020" y="2435434"/>
            <a:chExt cx="848310" cy="528548"/>
          </a:xfrm>
        </p:grpSpPr>
        <p:sp>
          <p:nvSpPr>
            <p:cNvPr id="18" name="타원 17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7020" y="2435434"/>
              <a:ext cx="8483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소비재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6143638" y="2995721"/>
            <a:ext cx="126028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소비재</a:t>
            </a:r>
            <a:r>
              <a:rPr lang="en-US" altLang="ko-KR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식재료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중간재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원자재</a:t>
            </a:r>
            <a:r>
              <a:rPr lang="en-US" altLang="ko-KR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연료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건축재 토양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건물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파이프</a:t>
            </a:r>
            <a:endParaRPr lang="en-US" altLang="ko-KR" sz="1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7298678" y="2435434"/>
            <a:ext cx="848310" cy="528548"/>
            <a:chOff x="7559964" y="2435434"/>
            <a:chExt cx="848310" cy="528548"/>
          </a:xfrm>
        </p:grpSpPr>
        <p:sp>
          <p:nvSpPr>
            <p:cNvPr id="21" name="타원 20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559964" y="2435434"/>
              <a:ext cx="8483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8261477" y="2435434"/>
            <a:ext cx="1075937" cy="528548"/>
            <a:chOff x="8699093" y="2435434"/>
            <a:chExt cx="1075937" cy="528548"/>
          </a:xfrm>
        </p:grpSpPr>
        <p:sp>
          <p:nvSpPr>
            <p:cNvPr id="24" name="타원 23"/>
            <p:cNvSpPr/>
            <p:nvPr/>
          </p:nvSpPr>
          <p:spPr>
            <a:xfrm>
              <a:off x="916346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699093" y="2435434"/>
              <a:ext cx="10759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9451903" y="2435434"/>
            <a:ext cx="1213794" cy="528548"/>
            <a:chOff x="9671510" y="2435434"/>
            <a:chExt cx="1213794" cy="528548"/>
          </a:xfrm>
        </p:grpSpPr>
        <p:sp>
          <p:nvSpPr>
            <p:cNvPr id="35" name="타원 34"/>
            <p:cNvSpPr/>
            <p:nvPr/>
          </p:nvSpPr>
          <p:spPr>
            <a:xfrm>
              <a:off x="10204805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671510" y="2435434"/>
              <a:ext cx="12137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10780182" y="2435434"/>
            <a:ext cx="1128835" cy="528548"/>
            <a:chOff x="10780182" y="2435434"/>
            <a:chExt cx="1128835" cy="528548"/>
          </a:xfrm>
        </p:grpSpPr>
        <p:sp>
          <p:nvSpPr>
            <p:cNvPr id="38" name="타원 37"/>
            <p:cNvSpPr/>
            <p:nvPr/>
          </p:nvSpPr>
          <p:spPr>
            <a:xfrm>
              <a:off x="11270997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0780182" y="2435434"/>
              <a:ext cx="1128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역할분담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114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706295" y="5470675"/>
            <a:ext cx="6779420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지구와 점차 가까워지는 달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i="1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지구로 다가오는 달에 의해 점차 강력해지는 밀물과 썰물에서 살아남아라</a:t>
            </a:r>
          </a:p>
        </p:txBody>
      </p:sp>
      <p:cxnSp>
        <p:nvCxnSpPr>
          <p:cNvPr id="37" name="직선 연결선 36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59" name="타원 58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62" name="타원 61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65" name="타원 64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67" name="직선 연결선 66"/>
          <p:cNvCxnSpPr>
            <a:stCxn id="41" idx="2"/>
          </p:cNvCxnSpPr>
          <p:nvPr/>
        </p:nvCxnSpPr>
        <p:spPr>
          <a:xfrm>
            <a:off x="701458" y="554288"/>
            <a:ext cx="11490542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69" name="TextBox 68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0" name="타원 69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41" name="타원 40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pic>
        <p:nvPicPr>
          <p:cNvPr id="2" name="Picture 2">
            <a:extLst>
              <a:ext uri="{FF2B5EF4-FFF2-40B4-BE49-F238E27FC236}">
                <a16:creationId xmlns:a16="http://schemas.microsoft.com/office/drawing/2014/main" id="{B5D515C7-9F32-5C61-0D80-A457923FB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204" y="1442217"/>
            <a:ext cx="3807687" cy="3807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369372B-8A1D-81E2-4DD3-47D36BB63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968" y="2735532"/>
            <a:ext cx="1221056" cy="122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1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그룹 36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5" name="타원 4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9" name="타원 8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11" name="타원 10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15" name="타원 14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18" name="타원 17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21" name="타원 20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24" name="타원 23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35" name="타원 34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38" name="타원 37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28" name="직선 연결선 27"/>
          <p:cNvCxnSpPr>
            <a:stCxn id="7" idx="2"/>
          </p:cNvCxnSpPr>
          <p:nvPr/>
        </p:nvCxnSpPr>
        <p:spPr>
          <a:xfrm>
            <a:off x="1933292" y="554288"/>
            <a:ext cx="10258708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8" name="TextBox 7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7" name="타원 6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32" name="Picture 8" descr="Out of Scale: A Kurzgesagt Adventure (2023)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62" b="9656"/>
          <a:stretch/>
        </p:blipFill>
        <p:spPr bwMode="auto">
          <a:xfrm>
            <a:off x="8096124" y="1711823"/>
            <a:ext cx="3123239" cy="3014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8231198" y="4814588"/>
            <a:ext cx="28530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Out of scale : a </a:t>
            </a:r>
            <a:r>
              <a:rPr lang="en-US" altLang="ko-KR" sz="1200" dirty="0" err="1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Kurzgesagt</a:t>
            </a:r>
            <a:r>
              <a:rPr lang="en-US" altLang="ko-KR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Adventure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벡터 디자인 컨셉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166901" y="4814588"/>
            <a:ext cx="18582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SATISFACTORY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자동화</a:t>
            </a:r>
            <a:r>
              <a:rPr lang="en-US" altLang="ko-KR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설계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pic>
        <p:nvPicPr>
          <p:cNvPr id="34" name="그림 33" descr="텍스트, 만화 영화, PC 게임, 소설이(가) 표시된 사진&#10;&#10;자동 생성된 설명">
            <a:extLst>
              <a:ext uri="{FF2B5EF4-FFF2-40B4-BE49-F238E27FC236}">
                <a16:creationId xmlns:a16="http://schemas.microsoft.com/office/drawing/2014/main" id="{1BE9B5B8-048A-E463-CF83-1A106A6B11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545" y="1711823"/>
            <a:ext cx="2869714" cy="3013200"/>
          </a:xfrm>
          <a:prstGeom prst="rect">
            <a:avLst/>
          </a:prstGeom>
        </p:spPr>
      </p:pic>
      <p:pic>
        <p:nvPicPr>
          <p:cNvPr id="2056" name="Picture 8" descr="Sunkenland - IGN">
            <a:extLst>
              <a:ext uri="{FF2B5EF4-FFF2-40B4-BE49-F238E27FC236}">
                <a16:creationId xmlns:a16="http://schemas.microsoft.com/office/drawing/2014/main" id="{B45CA9F6-A9E1-7443-7984-E0B5B768B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639" y="1711823"/>
            <a:ext cx="3013200" cy="30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00F8A086-D514-F20F-CACD-C9F41045095E}"/>
              </a:ext>
            </a:extLst>
          </p:cNvPr>
          <p:cNvSpPr txBox="1"/>
          <p:nvPr/>
        </p:nvSpPr>
        <p:spPr>
          <a:xfrm>
            <a:off x="1584034" y="4814588"/>
            <a:ext cx="15424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SUNKENLAND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생존</a:t>
            </a:r>
            <a:r>
              <a:rPr lang="en-US" altLang="ko-KR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요소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7961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직선 연결선 70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73" name="타원 72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76" name="타원 75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79" name="타원 78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85" name="타원 84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88" name="타원 87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91" name="타원 90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94" name="타원 93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97" name="타원 96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99" name="직선 연결선 98"/>
          <p:cNvCxnSpPr>
            <a:stCxn id="82" idx="2"/>
          </p:cNvCxnSpPr>
          <p:nvPr/>
        </p:nvCxnSpPr>
        <p:spPr>
          <a:xfrm>
            <a:off x="5691312" y="554288"/>
            <a:ext cx="6500688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그룹 99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101" name="TextBox 100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102" name="타원 101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82" name="타원 81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9F3284A-F98B-5A62-1FF4-DB0CFF810B6C}"/>
              </a:ext>
            </a:extLst>
          </p:cNvPr>
          <p:cNvGrpSpPr/>
          <p:nvPr/>
        </p:nvGrpSpPr>
        <p:grpSpPr>
          <a:xfrm>
            <a:off x="1315420" y="1605313"/>
            <a:ext cx="2430000" cy="3893595"/>
            <a:chOff x="1315420" y="1605313"/>
            <a:chExt cx="2430000" cy="3893595"/>
          </a:xfrm>
        </p:grpSpPr>
        <p:pic>
          <p:nvPicPr>
            <p:cNvPr id="11" name="그림 10" descr="스크린샷, 다채로움, 그래픽, 그래픽 디자인이(가) 표시된 사진&#10;&#10;자동 생성된 설명">
              <a:extLst>
                <a:ext uri="{FF2B5EF4-FFF2-40B4-BE49-F238E27FC236}">
                  <a16:creationId xmlns:a16="http://schemas.microsoft.com/office/drawing/2014/main" id="{5A4AF806-EB20-9037-574E-21E69178B7A6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420" y="1605313"/>
              <a:ext cx="2430000" cy="25668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463A59-9E50-D5B0-DBFC-A1EA378FEA3C}"/>
                </a:ext>
              </a:extLst>
            </p:cNvPr>
            <p:cNvSpPr txBox="1"/>
            <p:nvPr/>
          </p:nvSpPr>
          <p:spPr>
            <a:xfrm>
              <a:off x="1539612" y="4283191"/>
              <a:ext cx="2015295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게임월드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16Km x 16Km</a:t>
              </a:r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크기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게임월드 제작</a:t>
              </a:r>
              <a:b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</a:br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절차적 생성 기법 사용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E74661F-74F1-62E1-B0C7-CE5421DD8FF8}"/>
              </a:ext>
            </a:extLst>
          </p:cNvPr>
          <p:cNvGrpSpPr/>
          <p:nvPr/>
        </p:nvGrpSpPr>
        <p:grpSpPr>
          <a:xfrm>
            <a:off x="8215833" y="1605313"/>
            <a:ext cx="2430000" cy="4309093"/>
            <a:chOff x="8215833" y="1605313"/>
            <a:chExt cx="2430000" cy="4309093"/>
          </a:xfrm>
        </p:grpSpPr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ED446C9C-46F9-4803-D8CE-3D535A6ECA86}"/>
                </a:ext>
              </a:extLst>
            </p:cNvPr>
            <p:cNvPicPr preferRelativeResize="0">
              <a:picLocks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15833" y="1605313"/>
              <a:ext cx="2430000" cy="2566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C137032-B60E-1EAD-6238-8534CB260185}"/>
                </a:ext>
              </a:extLst>
            </p:cNvPr>
            <p:cNvSpPr txBox="1"/>
            <p:nvPr/>
          </p:nvSpPr>
          <p:spPr>
            <a:xfrm>
              <a:off x="8711724" y="4283190"/>
              <a:ext cx="1438214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플레이어</a:t>
              </a:r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키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: 180cm</a:t>
              </a:r>
              <a:b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</a:br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무게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:70kg</a:t>
              </a: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보폭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: 80cm</a:t>
              </a: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달리기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: 4km/h</a:t>
              </a: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걷기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:2km/h</a:t>
              </a:r>
              <a:endParaRPr lang="ko-KR" altLang="en-US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CF7E4AD-B9FF-E852-3C0C-4764A49964BD}"/>
              </a:ext>
            </a:extLst>
          </p:cNvPr>
          <p:cNvGrpSpPr/>
          <p:nvPr/>
        </p:nvGrpSpPr>
        <p:grpSpPr>
          <a:xfrm>
            <a:off x="4012291" y="1605313"/>
            <a:ext cx="3993401" cy="3893595"/>
            <a:chOff x="4012291" y="1605313"/>
            <a:chExt cx="3993401" cy="389359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32CFC6D-D501-BC26-1E66-F00FEE41F480}"/>
                </a:ext>
              </a:extLst>
            </p:cNvPr>
            <p:cNvSpPr txBox="1"/>
            <p:nvPr/>
          </p:nvSpPr>
          <p:spPr>
            <a:xfrm>
              <a:off x="4012291" y="4283191"/>
              <a:ext cx="3993401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바이옴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지형을 지리</a:t>
              </a:r>
              <a:r>
                <a:rPr lang="en-US" altLang="ko-KR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</a:t>
              </a:r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위치에 따라 구분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구분된 지형을 따라 자원을 분포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원하는 아이템을 얻기 위해 다양한 지형을 탐험</a:t>
              </a:r>
            </a:p>
          </p:txBody>
        </p:sp>
        <p:pic>
          <p:nvPicPr>
            <p:cNvPr id="3" name="그림 2" descr="다채로움, 지도이(가) 표시된 사진&#10;&#10;자동 생성된 설명">
              <a:extLst>
                <a:ext uri="{FF2B5EF4-FFF2-40B4-BE49-F238E27FC236}">
                  <a16:creationId xmlns:a16="http://schemas.microsoft.com/office/drawing/2014/main" id="{53D225C8-6986-77A6-1210-9BDA07BB0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2936" y="1605313"/>
              <a:ext cx="2717788" cy="2566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1862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7-us.googleusercontent.com/kQVNu92-H_lSQzWyD9XE3cvmqpeW1W4LALI7z_64CaW5WN7o5XbQtpoitjlXaiRCz1P046a-MFCHR9ccTePH5hxlb8p1VBWJgDV2wbZsWFdhetw_01ANhKBcNPGWiq7Jp8fvi3RdgQHmTWBuQS3saQ=s204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345" y="1770557"/>
            <a:ext cx="5550649" cy="35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6387078" y="1472196"/>
            <a:ext cx="5242560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시간이 지나면서 주기의 지속 시간이 길어진다</a:t>
            </a:r>
            <a:r>
              <a:rPr lang="en-US" altLang="ko-KR" sz="2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  <a:p>
            <a:endParaRPr lang="en-US" altLang="ko-KR" sz="2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밀물 기간이 길어지면 소비재 비축 요구량이 늘어나 소비재 생산량을 증가 시켜야 한다</a:t>
            </a:r>
            <a:r>
              <a:rPr lang="en-US" altLang="ko-KR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썰물 기간이 길어지면 기지를 정비하지 못하는 기간이 늘어나 자동화 설계를 수정할 기회가 줄어든다</a:t>
            </a:r>
            <a:r>
              <a:rPr lang="en-US" altLang="ko-KR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7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r>
              <a:rPr lang="ko-KR" altLang="en-US" sz="2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시간이 지나면서 밀물과 썰물의 해수면의 변화가 커진다</a:t>
            </a:r>
            <a:r>
              <a:rPr lang="en-US" altLang="ko-KR" sz="2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  <a:p>
            <a:endParaRPr lang="en-US" altLang="ko-KR" sz="2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밀물 기간에는 수위가 높아져서 높은 건물을 점령해야 한다</a:t>
            </a:r>
            <a:r>
              <a:rPr lang="en-US" altLang="ko-KR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썰물 기간에는 수위가 낮아져서 드러나는 지역을 탐사할 수 있게 된다</a:t>
            </a:r>
            <a:r>
              <a:rPr lang="en-US" altLang="ko-KR" sz="17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.</a:t>
            </a:r>
          </a:p>
        </p:txBody>
      </p:sp>
      <p:cxnSp>
        <p:nvCxnSpPr>
          <p:cNvPr id="71" name="직선 연결선 70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73" name="타원 72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76" name="타원 75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79" name="타원 78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85" name="타원 84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88" name="타원 87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91" name="타원 90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94" name="타원 93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97" name="타원 96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99" name="직선 연결선 98"/>
          <p:cNvCxnSpPr>
            <a:stCxn id="82" idx="2"/>
          </p:cNvCxnSpPr>
          <p:nvPr/>
        </p:nvCxnSpPr>
        <p:spPr>
          <a:xfrm>
            <a:off x="5691312" y="554288"/>
            <a:ext cx="6500688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그룹 99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101" name="TextBox 100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102" name="타원 101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82" name="타원 81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9109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직선 연결선 70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73" name="타원 72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76" name="타원 75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79" name="타원 78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85" name="타원 84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88" name="타원 87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91" name="타원 90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94" name="타원 93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97" name="타원 96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99" name="직선 연결선 98"/>
          <p:cNvCxnSpPr>
            <a:stCxn id="82" idx="2"/>
          </p:cNvCxnSpPr>
          <p:nvPr/>
        </p:nvCxnSpPr>
        <p:spPr>
          <a:xfrm>
            <a:off x="5691312" y="554288"/>
            <a:ext cx="6500688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그룹 99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101" name="TextBox 100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102" name="타원 101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82" name="타원 81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4973740" y="1347562"/>
            <a:ext cx="2244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기지 외부와 내부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1112861" y="1911667"/>
            <a:ext cx="9966278" cy="2598962"/>
            <a:chOff x="1112861" y="1537017"/>
            <a:chExt cx="9966278" cy="2598962"/>
          </a:xfrm>
        </p:grpSpPr>
        <p:pic>
          <p:nvPicPr>
            <p:cNvPr id="3074" name="Picture 2" descr="https://lh7-us.googleusercontent.com/evz7LVhwROr_jxzKhu0oqFf4L_zTskZjnCtDW6HHKuiI2jtKKFYL0RgzYpmNQyHg88IFzhPZI_5xX8MJ3cPQa_PFnBXzqnWpdxOOPgwBbi6W4f_vGMub3SvouHWlpz2WIYqOqCHn1ZYj3FQZb4U0Sg=s2048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88" r="19468"/>
            <a:stretch/>
          </p:blipFill>
          <p:spPr bwMode="auto">
            <a:xfrm>
              <a:off x="1112861" y="1552057"/>
              <a:ext cx="2428875" cy="25659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하늘, 사막, 모래언덕, 야외이(가) 표시된 사진&#10;&#10;자동 생성된 설명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52" r="26972"/>
            <a:stretch/>
          </p:blipFill>
          <p:spPr bwMode="auto">
            <a:xfrm>
              <a:off x="3690127" y="1537017"/>
              <a:ext cx="2463800" cy="2580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 descr="스크린샷, 만화 영화, 픽셀이(가) 표시된 사진&#10;&#10;자동 생성된 설명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90" b="3760"/>
            <a:stretch/>
          </p:blipFill>
          <p:spPr bwMode="auto">
            <a:xfrm>
              <a:off x="8756494" y="1537017"/>
              <a:ext cx="2322645" cy="25989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4" name="Picture 12" descr="스크린샷, 픽셀이(가) 표시된 사진&#10;&#10;자동 생성된 설명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4" r="2737"/>
            <a:stretch/>
          </p:blipFill>
          <p:spPr bwMode="auto">
            <a:xfrm>
              <a:off x="6302318" y="1537017"/>
              <a:ext cx="2305786" cy="2580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5" name="TextBox 44"/>
          <p:cNvSpPr txBox="1"/>
          <p:nvPr/>
        </p:nvSpPr>
        <p:spPr>
          <a:xfrm>
            <a:off x="1690544" y="4595066"/>
            <a:ext cx="119936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내부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건물 건설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자원 정제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자동화 설계 작업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298301" y="4595066"/>
            <a:ext cx="124745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외부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PVP</a:t>
            </a: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이주 할 기지 탐사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자원 수집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666374" y="4595066"/>
            <a:ext cx="15776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밀물 시기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고지대로 대피해서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기지를 정비</a:t>
            </a:r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하는 단계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894140" y="4595066"/>
            <a:ext cx="20473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썰물 시기</a:t>
            </a:r>
            <a:endParaRPr lang="en-US" altLang="ko-KR" sz="28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저지대로 내려가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rgbClr val="FFC000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자원을 획득하고 탐사</a:t>
            </a:r>
            <a:r>
              <a:rPr lang="ko-KR" altLang="en-US" sz="12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하는 단계</a:t>
            </a:r>
            <a:endParaRPr lang="en-US" altLang="ko-KR" sz="12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0468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직선 연결선 70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73" name="타원 72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76" name="타원 75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79" name="타원 78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85" name="타원 84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88" name="타원 87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91" name="타원 90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94" name="타원 93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97" name="타원 96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99" name="직선 연결선 98"/>
          <p:cNvCxnSpPr>
            <a:stCxn id="82" idx="2"/>
          </p:cNvCxnSpPr>
          <p:nvPr/>
        </p:nvCxnSpPr>
        <p:spPr>
          <a:xfrm>
            <a:off x="5691312" y="554288"/>
            <a:ext cx="6500688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그룹 99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101" name="TextBox 100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102" name="타원 101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82" name="타원 81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5285524" y="1347562"/>
            <a:ext cx="1620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자동화 설계</a:t>
            </a:r>
          </a:p>
        </p:txBody>
      </p:sp>
      <p:pic>
        <p:nvPicPr>
          <p:cNvPr id="4" name="그림 3" descr="PC 게임, 스크린샷, 전략 비디오 게임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4C18C32D-8035-AE85-A315-42080783A6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0" y="2602500"/>
            <a:ext cx="4762500" cy="2676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988500-DE6E-BA2F-312A-827AAE15A399}"/>
              </a:ext>
            </a:extLst>
          </p:cNvPr>
          <p:cNvSpPr txBox="1"/>
          <p:nvPr/>
        </p:nvSpPr>
        <p:spPr>
          <a:xfrm>
            <a:off x="6367798" y="3234309"/>
            <a:ext cx="4762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썰물 기간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자원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수집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정제</a:t>
            </a:r>
            <a:r>
              <a:rPr lang="en-US" altLang="ko-KR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,</a:t>
            </a:r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소비재 생산</a:t>
            </a:r>
            <a:endParaRPr lang="en-US" altLang="ko-KR" sz="2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자동화 설계 및 자동화 건물 제작</a:t>
            </a:r>
            <a:endParaRPr lang="en-US" altLang="ko-KR" sz="2400" dirty="0">
              <a:solidFill>
                <a:schemeClr val="bg1"/>
              </a:solidFill>
              <a:latin typeface="DW임팩타민체" panose="020B0000000000000000" pitchFamily="50" charset="-127"/>
              <a:ea typeface="DW임팩타민체" panose="020B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8318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직선 연결선 70"/>
          <p:cNvCxnSpPr/>
          <p:nvPr/>
        </p:nvCxnSpPr>
        <p:spPr>
          <a:xfrm>
            <a:off x="0" y="554287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234675" y="99330"/>
            <a:ext cx="1080745" cy="528548"/>
            <a:chOff x="234675" y="99330"/>
            <a:chExt cx="1080745" cy="528548"/>
          </a:xfrm>
        </p:grpSpPr>
        <p:sp>
          <p:nvSpPr>
            <p:cNvPr id="73" name="타원 72"/>
            <p:cNvSpPr/>
            <p:nvPr/>
          </p:nvSpPr>
          <p:spPr>
            <a:xfrm>
              <a:off x="701458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3467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소개</a:t>
              </a: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2698347" y="99330"/>
            <a:ext cx="1080745" cy="528548"/>
            <a:chOff x="2469651" y="99330"/>
            <a:chExt cx="1080745" cy="528548"/>
          </a:xfrm>
        </p:grpSpPr>
        <p:sp>
          <p:nvSpPr>
            <p:cNvPr id="76" name="타원 75"/>
            <p:cNvSpPr/>
            <p:nvPr/>
          </p:nvSpPr>
          <p:spPr>
            <a:xfrm>
              <a:off x="2936430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69651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3.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연구 목표</a:t>
              </a: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3930183" y="99330"/>
            <a:ext cx="1080745" cy="528548"/>
            <a:chOff x="3654465" y="99330"/>
            <a:chExt cx="1080745" cy="528548"/>
          </a:xfrm>
        </p:grpSpPr>
        <p:sp>
          <p:nvSpPr>
            <p:cNvPr id="79" name="타원 78"/>
            <p:cNvSpPr/>
            <p:nvPr/>
          </p:nvSpPr>
          <p:spPr>
            <a:xfrm>
              <a:off x="4121242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654465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4.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배경</a:t>
              </a:r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518289" y="99330"/>
            <a:ext cx="689611" cy="528548"/>
            <a:chOff x="7639313" y="99330"/>
            <a:chExt cx="689611" cy="528548"/>
          </a:xfrm>
        </p:grpSpPr>
        <p:sp>
          <p:nvSpPr>
            <p:cNvPr id="88" name="타원 87"/>
            <p:cNvSpPr/>
            <p:nvPr/>
          </p:nvSpPr>
          <p:spPr>
            <a:xfrm>
              <a:off x="7910520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639313" y="99330"/>
              <a:ext cx="6896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7.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자원</a:t>
              </a:r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8358991" y="99330"/>
            <a:ext cx="1298753" cy="528548"/>
            <a:chOff x="8587684" y="99330"/>
            <a:chExt cx="1298753" cy="528548"/>
          </a:xfrm>
        </p:grpSpPr>
        <p:sp>
          <p:nvSpPr>
            <p:cNvPr id="91" name="타원 90"/>
            <p:cNvSpPr/>
            <p:nvPr/>
          </p:nvSpPr>
          <p:spPr>
            <a:xfrm>
              <a:off x="9163461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587684" y="99330"/>
              <a:ext cx="12987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8.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탐사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,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레이드</a:t>
              </a: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9808835" y="99330"/>
            <a:ext cx="710451" cy="528548"/>
            <a:chOff x="9923180" y="99330"/>
            <a:chExt cx="710451" cy="528548"/>
          </a:xfrm>
        </p:grpSpPr>
        <p:sp>
          <p:nvSpPr>
            <p:cNvPr id="94" name="타원 93"/>
            <p:cNvSpPr/>
            <p:nvPr/>
          </p:nvSpPr>
          <p:spPr>
            <a:xfrm>
              <a:off x="10204805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923180" y="99330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9.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엔딩</a:t>
              </a: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670377" y="99330"/>
            <a:ext cx="1348446" cy="528548"/>
            <a:chOff x="10670377" y="99330"/>
            <a:chExt cx="1348446" cy="528548"/>
          </a:xfrm>
        </p:grpSpPr>
        <p:sp>
          <p:nvSpPr>
            <p:cNvPr id="97" name="타원 96"/>
            <p:cNvSpPr/>
            <p:nvPr/>
          </p:nvSpPr>
          <p:spPr>
            <a:xfrm>
              <a:off x="11270997" y="480697"/>
              <a:ext cx="147181" cy="1471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0670377" y="99330"/>
              <a:ext cx="13484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10.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기술적 요소</a:t>
              </a:r>
            </a:p>
          </p:txBody>
        </p:sp>
      </p:grpSp>
      <p:cxnSp>
        <p:nvCxnSpPr>
          <p:cNvPr id="99" name="직선 연결선 98"/>
          <p:cNvCxnSpPr>
            <a:stCxn id="85" idx="2"/>
          </p:cNvCxnSpPr>
          <p:nvPr/>
        </p:nvCxnSpPr>
        <p:spPr>
          <a:xfrm>
            <a:off x="6869446" y="554288"/>
            <a:ext cx="5322554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그룹 99"/>
          <p:cNvGrpSpPr/>
          <p:nvPr/>
        </p:nvGrpSpPr>
        <p:grpSpPr>
          <a:xfrm>
            <a:off x="1466511" y="99330"/>
            <a:ext cx="1080745" cy="528548"/>
            <a:chOff x="1352163" y="99330"/>
            <a:chExt cx="1080745" cy="528548"/>
          </a:xfrm>
        </p:grpSpPr>
        <p:sp>
          <p:nvSpPr>
            <p:cNvPr id="101" name="TextBox 100"/>
            <p:cNvSpPr txBox="1"/>
            <p:nvPr/>
          </p:nvSpPr>
          <p:spPr>
            <a:xfrm>
              <a:off x="1352163" y="99330"/>
              <a:ext cx="10807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2.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 컨셉</a:t>
              </a:r>
            </a:p>
          </p:txBody>
        </p:sp>
        <p:sp>
          <p:nvSpPr>
            <p:cNvPr id="102" name="타원 101"/>
            <p:cNvSpPr/>
            <p:nvPr/>
          </p:nvSpPr>
          <p:spPr>
            <a:xfrm>
              <a:off x="1818944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5162019" y="99330"/>
            <a:ext cx="1205779" cy="528548"/>
            <a:chOff x="4839278" y="99330"/>
            <a:chExt cx="1205779" cy="528548"/>
          </a:xfrm>
        </p:grpSpPr>
        <p:sp>
          <p:nvSpPr>
            <p:cNvPr id="82" name="타원 81"/>
            <p:cNvSpPr/>
            <p:nvPr/>
          </p:nvSpPr>
          <p:spPr>
            <a:xfrm>
              <a:off x="5368571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839278" y="99330"/>
              <a:ext cx="1205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5.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게임플레이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5597306" y="1535387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rPr>
              <a:t>소비재</a:t>
            </a:r>
          </a:p>
        </p:txBody>
      </p:sp>
      <p:grpSp>
        <p:nvGrpSpPr>
          <p:cNvPr id="84" name="그룹 83"/>
          <p:cNvGrpSpPr/>
          <p:nvPr/>
        </p:nvGrpSpPr>
        <p:grpSpPr>
          <a:xfrm>
            <a:off x="6518889" y="99330"/>
            <a:ext cx="848309" cy="528548"/>
            <a:chOff x="6307022" y="99330"/>
            <a:chExt cx="848309" cy="528548"/>
          </a:xfrm>
        </p:grpSpPr>
        <p:sp>
          <p:nvSpPr>
            <p:cNvPr id="85" name="타원 84"/>
            <p:cNvSpPr/>
            <p:nvPr/>
          </p:nvSpPr>
          <p:spPr>
            <a:xfrm>
              <a:off x="6657579" y="480697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07022" y="9933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6. </a:t>
              </a:r>
              <a:r>
                <a:rPr lang="ko-KR" altLang="en-US" sz="14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아이템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636950" y="2616200"/>
            <a:ext cx="3142142" cy="2067597"/>
            <a:chOff x="636950" y="2368550"/>
            <a:chExt cx="3142142" cy="2067597"/>
          </a:xfrm>
        </p:grpSpPr>
        <p:grpSp>
          <p:nvGrpSpPr>
            <p:cNvPr id="17" name="그룹 16"/>
            <p:cNvGrpSpPr/>
            <p:nvPr/>
          </p:nvGrpSpPr>
          <p:grpSpPr>
            <a:xfrm>
              <a:off x="636950" y="2368550"/>
              <a:ext cx="3142142" cy="986281"/>
              <a:chOff x="497214" y="2063750"/>
              <a:chExt cx="3142142" cy="986281"/>
            </a:xfrm>
          </p:grpSpPr>
          <p:grpSp>
            <p:nvGrpSpPr>
              <p:cNvPr id="13" name="그룹 12"/>
              <p:cNvGrpSpPr/>
              <p:nvPr/>
            </p:nvGrpSpPr>
            <p:grpSpPr>
              <a:xfrm>
                <a:off x="497214" y="2063750"/>
                <a:ext cx="1042140" cy="986281"/>
                <a:chOff x="2917474" y="2717800"/>
                <a:chExt cx="1912247" cy="1809750"/>
              </a:xfrm>
            </p:grpSpPr>
            <p:grpSp>
              <p:nvGrpSpPr>
                <p:cNvPr id="11" name="그룹 10"/>
                <p:cNvGrpSpPr/>
                <p:nvPr/>
              </p:nvGrpSpPr>
              <p:grpSpPr>
                <a:xfrm rot="19800000">
                  <a:off x="2917474" y="3025366"/>
                  <a:ext cx="1912247" cy="1319115"/>
                  <a:chOff x="2676374" y="4376835"/>
                  <a:chExt cx="1912247" cy="1319115"/>
                </a:xfrm>
              </p:grpSpPr>
              <p:sp>
                <p:nvSpPr>
                  <p:cNvPr id="9" name="타원 8"/>
                  <p:cNvSpPr/>
                  <p:nvPr/>
                </p:nvSpPr>
                <p:spPr>
                  <a:xfrm>
                    <a:off x="2698347" y="4629150"/>
                    <a:ext cx="1845794" cy="10668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" name="타원 9"/>
                  <p:cNvSpPr/>
                  <p:nvPr/>
                </p:nvSpPr>
                <p:spPr>
                  <a:xfrm>
                    <a:off x="2676374" y="4629150"/>
                    <a:ext cx="856700" cy="8567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3" name="타원 52"/>
                  <p:cNvSpPr/>
                  <p:nvPr/>
                </p:nvSpPr>
                <p:spPr>
                  <a:xfrm>
                    <a:off x="3192894" y="4376835"/>
                    <a:ext cx="856700" cy="8567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4" name="타원 53"/>
                  <p:cNvSpPr/>
                  <p:nvPr/>
                </p:nvSpPr>
                <p:spPr>
                  <a:xfrm>
                    <a:off x="3731921" y="4635903"/>
                    <a:ext cx="856700" cy="8567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8" name="그룹 7"/>
                <p:cNvGrpSpPr/>
                <p:nvPr/>
              </p:nvGrpSpPr>
              <p:grpSpPr>
                <a:xfrm rot="19800000">
                  <a:off x="3930183" y="2717800"/>
                  <a:ext cx="825967" cy="1809750"/>
                  <a:chOff x="3930183" y="2717800"/>
                  <a:chExt cx="825967" cy="1809750"/>
                </a:xfrm>
              </p:grpSpPr>
              <p:sp>
                <p:nvSpPr>
                  <p:cNvPr id="5" name="직사각형 4"/>
                  <p:cNvSpPr/>
                  <p:nvPr/>
                </p:nvSpPr>
                <p:spPr>
                  <a:xfrm>
                    <a:off x="4217448" y="3683000"/>
                    <a:ext cx="253102" cy="692150"/>
                  </a:xfrm>
                  <a:prstGeom prst="rect">
                    <a:avLst/>
                  </a:prstGeom>
                  <a:solidFill>
                    <a:srgbClr val="DEC4A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6" name="타원 5"/>
                  <p:cNvSpPr/>
                  <p:nvPr/>
                </p:nvSpPr>
                <p:spPr>
                  <a:xfrm>
                    <a:off x="4065048" y="4222750"/>
                    <a:ext cx="304800" cy="304800"/>
                  </a:xfrm>
                  <a:prstGeom prst="ellipse">
                    <a:avLst/>
                  </a:prstGeom>
                  <a:solidFill>
                    <a:srgbClr val="DEC4A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8" name="타원 47"/>
                  <p:cNvSpPr/>
                  <p:nvPr/>
                </p:nvSpPr>
                <p:spPr>
                  <a:xfrm>
                    <a:off x="4308550" y="4222750"/>
                    <a:ext cx="304800" cy="304800"/>
                  </a:xfrm>
                  <a:prstGeom prst="ellipse">
                    <a:avLst/>
                  </a:prstGeom>
                  <a:solidFill>
                    <a:srgbClr val="DEC4A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" name="타원 3"/>
                  <p:cNvSpPr/>
                  <p:nvPr/>
                </p:nvSpPr>
                <p:spPr>
                  <a:xfrm>
                    <a:off x="3930183" y="2717800"/>
                    <a:ext cx="825967" cy="1200150"/>
                  </a:xfrm>
                  <a:prstGeom prst="ellipse">
                    <a:avLst/>
                  </a:prstGeom>
                  <a:solidFill>
                    <a:srgbClr val="7D491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grpSp>
            <p:nvGrpSpPr>
              <p:cNvPr id="16" name="그룹 15"/>
              <p:cNvGrpSpPr/>
              <p:nvPr/>
            </p:nvGrpSpPr>
            <p:grpSpPr>
              <a:xfrm>
                <a:off x="1787172" y="2175881"/>
                <a:ext cx="1852184" cy="762018"/>
                <a:chOff x="1830305" y="2247900"/>
                <a:chExt cx="1852184" cy="762018"/>
              </a:xfrm>
            </p:grpSpPr>
            <p:sp>
              <p:nvSpPr>
                <p:cNvPr id="14" name="모서리가 둥근 직사각형 13"/>
                <p:cNvSpPr/>
                <p:nvPr/>
              </p:nvSpPr>
              <p:spPr>
                <a:xfrm>
                  <a:off x="1830305" y="2649492"/>
                  <a:ext cx="1814595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9" name="모서리가 둥근 직사각형 58"/>
                <p:cNvSpPr/>
                <p:nvPr/>
              </p:nvSpPr>
              <p:spPr>
                <a:xfrm>
                  <a:off x="1830306" y="2649492"/>
                  <a:ext cx="868042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9864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" name="TextBox 14"/>
                <p:cNvSpPr txBox="1"/>
                <p:nvPr/>
              </p:nvSpPr>
              <p:spPr>
                <a:xfrm>
                  <a:off x="2303586" y="2247900"/>
                  <a:ext cx="137890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US" altLang="ko-KR" dirty="0">
                      <a:solidFill>
                        <a:srgbClr val="FF4F4F"/>
                      </a:solidFill>
                      <a:latin typeface="DW임팩타민체" panose="020B0000000000000000" pitchFamily="50" charset="-127"/>
                      <a:ea typeface="DW임팩타민체" panose="020B0000000000000000" pitchFamily="50" charset="-127"/>
                    </a:rPr>
                    <a:t>805 / 1,205</a:t>
                  </a:r>
                  <a:endParaRPr lang="ko-KR" altLang="en-US" dirty="0">
                    <a:solidFill>
                      <a:srgbClr val="FF4F4F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endParaRPr>
                </a:p>
              </p:txBody>
            </p:sp>
          </p:grpSp>
        </p:grpSp>
        <p:sp>
          <p:nvSpPr>
            <p:cNvPr id="64" name="TextBox 63"/>
            <p:cNvSpPr txBox="1"/>
            <p:nvPr/>
          </p:nvSpPr>
          <p:spPr>
            <a:xfrm>
              <a:off x="1254074" y="3466651"/>
              <a:ext cx="1907895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부족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이번 사이클이 지나면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생존 불가능한 상태</a:t>
              </a: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4077620" y="2616200"/>
            <a:ext cx="3142142" cy="2067597"/>
            <a:chOff x="4026238" y="2368550"/>
            <a:chExt cx="3142142" cy="2067597"/>
          </a:xfrm>
        </p:grpSpPr>
        <p:grpSp>
          <p:nvGrpSpPr>
            <p:cNvPr id="65" name="그룹 64"/>
            <p:cNvGrpSpPr/>
            <p:nvPr/>
          </p:nvGrpSpPr>
          <p:grpSpPr>
            <a:xfrm>
              <a:off x="4026238" y="2368550"/>
              <a:ext cx="3142142" cy="986281"/>
              <a:chOff x="497214" y="2063750"/>
              <a:chExt cx="3142142" cy="986281"/>
            </a:xfrm>
          </p:grpSpPr>
          <p:grpSp>
            <p:nvGrpSpPr>
              <p:cNvPr id="66" name="그룹 65"/>
              <p:cNvGrpSpPr/>
              <p:nvPr/>
            </p:nvGrpSpPr>
            <p:grpSpPr>
              <a:xfrm>
                <a:off x="497214" y="2063750"/>
                <a:ext cx="1042140" cy="986281"/>
                <a:chOff x="2917474" y="2717800"/>
                <a:chExt cx="1912247" cy="1809750"/>
              </a:xfrm>
            </p:grpSpPr>
            <p:grpSp>
              <p:nvGrpSpPr>
                <p:cNvPr id="103" name="그룹 102"/>
                <p:cNvGrpSpPr/>
                <p:nvPr/>
              </p:nvGrpSpPr>
              <p:grpSpPr>
                <a:xfrm rot="19800000">
                  <a:off x="2917474" y="3025366"/>
                  <a:ext cx="1912247" cy="1319115"/>
                  <a:chOff x="2676374" y="4376835"/>
                  <a:chExt cx="1912247" cy="1319115"/>
                </a:xfrm>
              </p:grpSpPr>
              <p:sp>
                <p:nvSpPr>
                  <p:cNvPr id="109" name="타원 108"/>
                  <p:cNvSpPr/>
                  <p:nvPr/>
                </p:nvSpPr>
                <p:spPr>
                  <a:xfrm>
                    <a:off x="2698347" y="4629150"/>
                    <a:ext cx="1845794" cy="10668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10" name="타원 109"/>
                  <p:cNvSpPr/>
                  <p:nvPr/>
                </p:nvSpPr>
                <p:spPr>
                  <a:xfrm>
                    <a:off x="2676374" y="4629150"/>
                    <a:ext cx="856700" cy="8567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11" name="타원 110"/>
                  <p:cNvSpPr/>
                  <p:nvPr/>
                </p:nvSpPr>
                <p:spPr>
                  <a:xfrm>
                    <a:off x="3192894" y="4376835"/>
                    <a:ext cx="856700" cy="8567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12" name="타원 111"/>
                  <p:cNvSpPr/>
                  <p:nvPr/>
                </p:nvSpPr>
                <p:spPr>
                  <a:xfrm>
                    <a:off x="3731921" y="4635903"/>
                    <a:ext cx="856700" cy="8567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104" name="그룹 103"/>
                <p:cNvGrpSpPr/>
                <p:nvPr/>
              </p:nvGrpSpPr>
              <p:grpSpPr>
                <a:xfrm rot="19800000">
                  <a:off x="3930183" y="2717800"/>
                  <a:ext cx="825967" cy="1809750"/>
                  <a:chOff x="3930183" y="2717800"/>
                  <a:chExt cx="825967" cy="1809750"/>
                </a:xfrm>
              </p:grpSpPr>
              <p:sp>
                <p:nvSpPr>
                  <p:cNvPr id="105" name="직사각형 104"/>
                  <p:cNvSpPr/>
                  <p:nvPr/>
                </p:nvSpPr>
                <p:spPr>
                  <a:xfrm>
                    <a:off x="4217448" y="3683000"/>
                    <a:ext cx="253102" cy="692150"/>
                  </a:xfrm>
                  <a:prstGeom prst="rect">
                    <a:avLst/>
                  </a:prstGeom>
                  <a:solidFill>
                    <a:srgbClr val="DEC4A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6" name="타원 105"/>
                  <p:cNvSpPr/>
                  <p:nvPr/>
                </p:nvSpPr>
                <p:spPr>
                  <a:xfrm>
                    <a:off x="4065048" y="4222750"/>
                    <a:ext cx="304800" cy="304800"/>
                  </a:xfrm>
                  <a:prstGeom prst="ellipse">
                    <a:avLst/>
                  </a:prstGeom>
                  <a:solidFill>
                    <a:srgbClr val="DEC4A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7" name="타원 106"/>
                  <p:cNvSpPr/>
                  <p:nvPr/>
                </p:nvSpPr>
                <p:spPr>
                  <a:xfrm>
                    <a:off x="4308550" y="4222750"/>
                    <a:ext cx="304800" cy="304800"/>
                  </a:xfrm>
                  <a:prstGeom prst="ellipse">
                    <a:avLst/>
                  </a:prstGeom>
                  <a:solidFill>
                    <a:srgbClr val="DEC4A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8" name="타원 107"/>
                  <p:cNvSpPr/>
                  <p:nvPr/>
                </p:nvSpPr>
                <p:spPr>
                  <a:xfrm>
                    <a:off x="3930183" y="2717800"/>
                    <a:ext cx="825967" cy="1200150"/>
                  </a:xfrm>
                  <a:prstGeom prst="ellipse">
                    <a:avLst/>
                  </a:prstGeom>
                  <a:solidFill>
                    <a:srgbClr val="7D491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grpSp>
            <p:nvGrpSpPr>
              <p:cNvPr id="67" name="그룹 66"/>
              <p:cNvGrpSpPr/>
              <p:nvPr/>
            </p:nvGrpSpPr>
            <p:grpSpPr>
              <a:xfrm>
                <a:off x="1787172" y="2175881"/>
                <a:ext cx="1852184" cy="762018"/>
                <a:chOff x="1830305" y="2247900"/>
                <a:chExt cx="1852184" cy="762018"/>
              </a:xfrm>
            </p:grpSpPr>
            <p:sp>
              <p:nvSpPr>
                <p:cNvPr id="68" name="모서리가 둥근 직사각형 67"/>
                <p:cNvSpPr/>
                <p:nvPr/>
              </p:nvSpPr>
              <p:spPr>
                <a:xfrm>
                  <a:off x="1830305" y="2649492"/>
                  <a:ext cx="1814595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9864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모서리가 둥근 직사각형 68"/>
                <p:cNvSpPr/>
                <p:nvPr/>
              </p:nvSpPr>
              <p:spPr>
                <a:xfrm>
                  <a:off x="1830306" y="2649492"/>
                  <a:ext cx="436903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0" name="TextBox 69"/>
                <p:cNvSpPr txBox="1"/>
                <p:nvPr/>
              </p:nvSpPr>
              <p:spPr>
                <a:xfrm>
                  <a:off x="2125653" y="2247900"/>
                  <a:ext cx="155683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US" altLang="ko-KR" dirty="0">
                      <a:solidFill>
                        <a:srgbClr val="21FF56"/>
                      </a:solidFill>
                      <a:latin typeface="DW임팩타민체" panose="020B0000000000000000" pitchFamily="50" charset="-127"/>
                      <a:ea typeface="DW임팩타민체" panose="020B0000000000000000" pitchFamily="50" charset="-127"/>
                    </a:rPr>
                    <a:t>1,375 / 1,205</a:t>
                  </a:r>
                  <a:endParaRPr lang="ko-KR" altLang="en-US" dirty="0">
                    <a:solidFill>
                      <a:srgbClr val="21FF56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endParaRPr>
                </a:p>
              </p:txBody>
            </p:sp>
          </p:grpSp>
        </p:grpSp>
        <p:sp>
          <p:nvSpPr>
            <p:cNvPr id="131" name="TextBox 130"/>
            <p:cNvSpPr txBox="1"/>
            <p:nvPr/>
          </p:nvSpPr>
          <p:spPr>
            <a:xfrm>
              <a:off x="4635346" y="3466651"/>
              <a:ext cx="1923925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양호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이번 사이클이 지나도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생존 가능한 상태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7518289" y="2616200"/>
            <a:ext cx="3142142" cy="2313818"/>
            <a:chOff x="7518289" y="2368550"/>
            <a:chExt cx="3142142" cy="2313818"/>
          </a:xfrm>
        </p:grpSpPr>
        <p:grpSp>
          <p:nvGrpSpPr>
            <p:cNvPr id="114" name="그룹 113"/>
            <p:cNvGrpSpPr/>
            <p:nvPr/>
          </p:nvGrpSpPr>
          <p:grpSpPr>
            <a:xfrm>
              <a:off x="7518289" y="2368550"/>
              <a:ext cx="3142142" cy="986281"/>
              <a:chOff x="497214" y="2063750"/>
              <a:chExt cx="3142142" cy="986281"/>
            </a:xfrm>
          </p:grpSpPr>
          <p:grpSp>
            <p:nvGrpSpPr>
              <p:cNvPr id="115" name="그룹 114"/>
              <p:cNvGrpSpPr/>
              <p:nvPr/>
            </p:nvGrpSpPr>
            <p:grpSpPr>
              <a:xfrm>
                <a:off x="497214" y="2063750"/>
                <a:ext cx="1042140" cy="986281"/>
                <a:chOff x="2917474" y="2717800"/>
                <a:chExt cx="1912247" cy="1809750"/>
              </a:xfrm>
            </p:grpSpPr>
            <p:grpSp>
              <p:nvGrpSpPr>
                <p:cNvPr id="120" name="그룹 119"/>
                <p:cNvGrpSpPr/>
                <p:nvPr/>
              </p:nvGrpSpPr>
              <p:grpSpPr>
                <a:xfrm rot="19800000">
                  <a:off x="2917474" y="3025366"/>
                  <a:ext cx="1912247" cy="1319115"/>
                  <a:chOff x="2676374" y="4376835"/>
                  <a:chExt cx="1912247" cy="1319115"/>
                </a:xfrm>
              </p:grpSpPr>
              <p:sp>
                <p:nvSpPr>
                  <p:cNvPr id="126" name="타원 125"/>
                  <p:cNvSpPr/>
                  <p:nvPr/>
                </p:nvSpPr>
                <p:spPr>
                  <a:xfrm>
                    <a:off x="2698347" y="4629150"/>
                    <a:ext cx="1845794" cy="10668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7" name="타원 126"/>
                  <p:cNvSpPr/>
                  <p:nvPr/>
                </p:nvSpPr>
                <p:spPr>
                  <a:xfrm>
                    <a:off x="2676374" y="4629150"/>
                    <a:ext cx="856700" cy="8567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8" name="타원 127"/>
                  <p:cNvSpPr/>
                  <p:nvPr/>
                </p:nvSpPr>
                <p:spPr>
                  <a:xfrm>
                    <a:off x="3192894" y="4376835"/>
                    <a:ext cx="856700" cy="8567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9" name="타원 128"/>
                  <p:cNvSpPr/>
                  <p:nvPr/>
                </p:nvSpPr>
                <p:spPr>
                  <a:xfrm>
                    <a:off x="3731921" y="4635903"/>
                    <a:ext cx="856700" cy="856700"/>
                  </a:xfrm>
                  <a:prstGeom prst="ellipse">
                    <a:avLst/>
                  </a:prstGeom>
                  <a:solidFill>
                    <a:srgbClr val="C9864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121" name="그룹 120"/>
                <p:cNvGrpSpPr/>
                <p:nvPr/>
              </p:nvGrpSpPr>
              <p:grpSpPr>
                <a:xfrm rot="19800000">
                  <a:off x="3930183" y="2717800"/>
                  <a:ext cx="825967" cy="1809750"/>
                  <a:chOff x="3930183" y="2717800"/>
                  <a:chExt cx="825967" cy="1809750"/>
                </a:xfrm>
              </p:grpSpPr>
              <p:sp>
                <p:nvSpPr>
                  <p:cNvPr id="122" name="직사각형 121"/>
                  <p:cNvSpPr/>
                  <p:nvPr/>
                </p:nvSpPr>
                <p:spPr>
                  <a:xfrm>
                    <a:off x="4217448" y="3683000"/>
                    <a:ext cx="253102" cy="692150"/>
                  </a:xfrm>
                  <a:prstGeom prst="rect">
                    <a:avLst/>
                  </a:prstGeom>
                  <a:solidFill>
                    <a:srgbClr val="DEC4A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3" name="타원 122"/>
                  <p:cNvSpPr/>
                  <p:nvPr/>
                </p:nvSpPr>
                <p:spPr>
                  <a:xfrm>
                    <a:off x="4065048" y="4222750"/>
                    <a:ext cx="304800" cy="304800"/>
                  </a:xfrm>
                  <a:prstGeom prst="ellipse">
                    <a:avLst/>
                  </a:prstGeom>
                  <a:solidFill>
                    <a:srgbClr val="DEC4A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4" name="타원 123"/>
                  <p:cNvSpPr/>
                  <p:nvPr/>
                </p:nvSpPr>
                <p:spPr>
                  <a:xfrm>
                    <a:off x="4308550" y="4222750"/>
                    <a:ext cx="304800" cy="304800"/>
                  </a:xfrm>
                  <a:prstGeom prst="ellipse">
                    <a:avLst/>
                  </a:prstGeom>
                  <a:solidFill>
                    <a:srgbClr val="DEC4A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5" name="타원 124"/>
                  <p:cNvSpPr/>
                  <p:nvPr/>
                </p:nvSpPr>
                <p:spPr>
                  <a:xfrm>
                    <a:off x="3930183" y="2717800"/>
                    <a:ext cx="825967" cy="1200150"/>
                  </a:xfrm>
                  <a:prstGeom prst="ellipse">
                    <a:avLst/>
                  </a:prstGeom>
                  <a:solidFill>
                    <a:srgbClr val="7D491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grpSp>
            <p:nvGrpSpPr>
              <p:cNvPr id="116" name="그룹 115"/>
              <p:cNvGrpSpPr/>
              <p:nvPr/>
            </p:nvGrpSpPr>
            <p:grpSpPr>
              <a:xfrm>
                <a:off x="1787172" y="2175881"/>
                <a:ext cx="1852184" cy="762018"/>
                <a:chOff x="1830305" y="2247900"/>
                <a:chExt cx="1852184" cy="762018"/>
              </a:xfrm>
            </p:grpSpPr>
            <p:sp>
              <p:nvSpPr>
                <p:cNvPr id="117" name="모서리가 둥근 직사각형 116"/>
                <p:cNvSpPr/>
                <p:nvPr/>
              </p:nvSpPr>
              <p:spPr>
                <a:xfrm>
                  <a:off x="1830305" y="2649492"/>
                  <a:ext cx="1814595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9864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모서리가 둥근 직사각형 117"/>
                <p:cNvSpPr/>
                <p:nvPr/>
              </p:nvSpPr>
              <p:spPr>
                <a:xfrm>
                  <a:off x="1830306" y="2649492"/>
                  <a:ext cx="1000587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9" name="TextBox 118"/>
                <p:cNvSpPr txBox="1"/>
                <p:nvPr/>
              </p:nvSpPr>
              <p:spPr>
                <a:xfrm>
                  <a:off x="2303586" y="2247900"/>
                  <a:ext cx="137890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US" altLang="ko-KR" dirty="0">
                      <a:solidFill>
                        <a:srgbClr val="FF4F4F"/>
                      </a:solidFill>
                      <a:latin typeface="DW임팩타민체" panose="020B0000000000000000" pitchFamily="50" charset="-127"/>
                      <a:ea typeface="DW임팩타민체" panose="020B0000000000000000" pitchFamily="50" charset="-127"/>
                    </a:rPr>
                    <a:t>805 / 1,205</a:t>
                  </a:r>
                  <a:endParaRPr lang="ko-KR" altLang="en-US" dirty="0">
                    <a:solidFill>
                      <a:srgbClr val="FF4F4F"/>
                    </a:solidFill>
                    <a:latin typeface="DW임팩타민체" panose="020B0000000000000000" pitchFamily="50" charset="-127"/>
                    <a:ea typeface="DW임팩타민체" panose="020B0000000000000000" pitchFamily="50" charset="-127"/>
                  </a:endParaRPr>
                </a:p>
              </p:txBody>
            </p:sp>
            <p:sp>
              <p:nvSpPr>
                <p:cNvPr id="133" name="모서리가 둥근 직사각형 132"/>
                <p:cNvSpPr/>
                <p:nvPr/>
              </p:nvSpPr>
              <p:spPr>
                <a:xfrm>
                  <a:off x="1830306" y="2649492"/>
                  <a:ext cx="716752" cy="360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32" name="TextBox 131"/>
            <p:cNvSpPr txBox="1"/>
            <p:nvPr/>
          </p:nvSpPr>
          <p:spPr>
            <a:xfrm>
              <a:off x="7737869" y="3466651"/>
              <a:ext cx="2702984" cy="1215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과잉</a:t>
              </a:r>
              <a:endParaRPr lang="en-US" altLang="ko-KR" sz="20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endParaRPr lang="en-US" altLang="ko-KR" sz="5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이번 사이클이 지나도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생존 가능하지만 소비재를</a:t>
              </a:r>
              <a:endParaRPr lang="en-US" altLang="ko-KR" sz="1600" dirty="0">
                <a:solidFill>
                  <a:schemeClr val="bg1"/>
                </a:solidFill>
                <a:latin typeface="DW임팩타민체" panose="020B0000000000000000" pitchFamily="50" charset="-127"/>
                <a:ea typeface="DW임팩타민체" panose="020B00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DW임팩타민체" panose="020B0000000000000000" pitchFamily="50" charset="-127"/>
                  <a:ea typeface="DW임팩타민체" panose="020B0000000000000000" pitchFamily="50" charset="-127"/>
                </a:rPr>
                <a:t>사용하고 남은 수량은 삭제된다</a:t>
              </a:r>
            </a:p>
          </p:txBody>
        </p:sp>
      </p:grpSp>
      <p:pic>
        <p:nvPicPr>
          <p:cNvPr id="3" name="그림 2" descr="클립아트, 그래픽, 만화 영화, 창의성이(가) 표시된 사진&#10;&#10;자동 생성된 설명">
            <a:extLst>
              <a:ext uri="{FF2B5EF4-FFF2-40B4-BE49-F238E27FC236}">
                <a16:creationId xmlns:a16="http://schemas.microsoft.com/office/drawing/2014/main" id="{AF9ECFDC-FAD4-BECC-41AA-206E079F60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46" y="2629103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866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C000"/>
      </a:hlink>
      <a:folHlink>
        <a:srgbClr val="FFFF00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924</Words>
  <Application>Microsoft Office PowerPoint</Application>
  <PresentationFormat>와이드스크린</PresentationFormat>
  <Paragraphs>293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DW임팩타민체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조영환(2016182041)</cp:lastModifiedBy>
  <cp:revision>204</cp:revision>
  <dcterms:created xsi:type="dcterms:W3CDTF">2023-12-18T06:22:08Z</dcterms:created>
  <dcterms:modified xsi:type="dcterms:W3CDTF">2024-01-08T12:16:59Z</dcterms:modified>
</cp:coreProperties>
</file>

<file path=docProps/thumbnail.jpeg>
</file>